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83" r:id="rId2"/>
    <p:sldId id="284" r:id="rId3"/>
    <p:sldId id="286" r:id="rId4"/>
    <p:sldId id="287" r:id="rId5"/>
    <p:sldId id="285" r:id="rId6"/>
    <p:sldId id="288" r:id="rId7"/>
    <p:sldId id="290" r:id="rId8"/>
    <p:sldId id="289" r:id="rId9"/>
    <p:sldId id="291" r:id="rId10"/>
    <p:sldId id="292" r:id="rId11"/>
    <p:sldId id="293" r:id="rId12"/>
    <p:sldId id="295" r:id="rId13"/>
    <p:sldId id="294" r:id="rId14"/>
    <p:sldId id="296" r:id="rId15"/>
    <p:sldId id="297" r:id="rId16"/>
    <p:sldId id="29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5E8B"/>
    <a:srgbClr val="DDEC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2"/>
    <p:restoredTop sz="93798"/>
  </p:normalViewPr>
  <p:slideViewPr>
    <p:cSldViewPr snapToGrid="0">
      <p:cViewPr>
        <p:scale>
          <a:sx n="122" d="100"/>
          <a:sy n="122" d="100"/>
        </p:scale>
        <p:origin x="66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131A7-062D-B340-AD8A-B47366CA3EBA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78878-8053-4D46-88CC-8DFC24904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24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78878-8053-4D46-88CC-8DFC249048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56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78878-8053-4D46-88CC-8DFC249048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59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23326-1BB1-FA95-60DF-601D0A9F0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C15733-BA59-BDFB-F269-DB985C8189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5AB8D9-D8AD-939A-4656-AB16F5DC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3F23F-C593-6563-2D70-6F8D3A44EA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78878-8053-4D46-88CC-8DFC249048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98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3F6EF-23A7-F5F4-DC39-78B650CA8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2408CB-B92F-B66D-A5E2-22BA960C5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9CFC7-8456-3D53-CADA-02F8742E4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1C8A3-7B15-3180-B2A6-4448D727E7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78878-8053-4D46-88CC-8DFC249048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35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CA8D0-50DA-8048-CE94-3BA77F42A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1E720E-E045-B19B-B39A-F5C31CDBBF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EBF332-9FA6-5919-9CAD-87B1CB260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64EA8-8731-D84C-46CE-FA70A299F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78878-8053-4D46-88CC-8DFC249048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05409-A1D2-747F-E777-30434E840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D8DC21-52A6-B2BE-7EDF-1A1FB530A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A23B9A-165A-2B12-8B17-76A9190F3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89ADA-C4D1-63D0-C97E-48DEAD5345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78878-8053-4D46-88CC-8DFC249048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55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F0E3B-1F3A-64F6-D066-84F61A542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EB30F7-E7C8-AD32-B0E8-0403F1930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E55BD6-3138-C363-EAAD-4039E3F22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890B7-8880-AC80-9BA3-71E74AF20A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78878-8053-4D46-88CC-8DFC249048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1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CC111-DB59-5E0C-A231-51D189753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58CD5E-B2CD-788A-A03B-D3BE89673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E04C4-CA06-44D9-BB46-54BC2C228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FEA9C-89B5-E649-A7F0-14142DC4F230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32756-7E60-F230-4841-A2C58222F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779E6-4242-851A-DE84-BD468A1E2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AE77-744B-8E4C-8C0A-AE2A3665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1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789A9-E29D-45CD-4DC4-83D1A344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CB0216-78EE-D021-630D-53B07E095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92558-FD6F-CCA5-C586-39814C4D1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FEA9C-89B5-E649-A7F0-14142DC4F230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ED346-08D0-C56B-1E6C-9CBBFF571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2037E-C591-E841-DF9F-B8DBB63CA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AE77-744B-8E4C-8C0A-AE2A3665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81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94A5D2-59E9-F878-CF02-5DBC7906AE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F8BF31-F48D-0537-3BAE-3B0637A00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AAD58-4151-8A8B-D3BD-F790E3494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FEA9C-89B5-E649-A7F0-14142DC4F230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54D0D-093B-1C89-4593-2216A16A7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416B5-3856-1514-060F-A24741640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AE77-744B-8E4C-8C0A-AE2A3665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95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7D586-924A-24A5-DAE7-4088921DE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38B80-66DB-22EE-A582-FC4FB700D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B43A2-35A7-D221-187F-36F37F07E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FEA9C-89B5-E649-A7F0-14142DC4F230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4959A-0E42-7A37-009D-341DE0ADC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23C1A-CA10-7D61-FF58-973499B94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AE77-744B-8E4C-8C0A-AE2A3665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66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3308C-A9A4-BF10-5A49-772187ECF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D648F-2FD5-15D1-8CC6-87E19560B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A8AFE-73C8-8C84-75C5-F49B837A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FEA9C-89B5-E649-A7F0-14142DC4F230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2734F-562D-1D6C-634F-5E4B4425A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4C6C4-252E-9287-7174-AEA423144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AE77-744B-8E4C-8C0A-AE2A3665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56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8854-CDFB-65E0-1DBA-42DF16DA3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CF2D3-D213-9961-2969-179E3F4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EFCC9-6781-AC63-1E3D-872AEB36A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9332F-4AC9-C61E-8255-D1C01C4FC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FEA9C-89B5-E649-A7F0-14142DC4F230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B8C08-B3DD-5541-AC4D-D4095A62E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3C9A6-492A-F86D-1129-14BF67A97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AE77-744B-8E4C-8C0A-AE2A3665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3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E952-2BB7-5F8C-587A-02B8C7179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C4A3D-AF93-0A0B-D4BE-38C317149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9113A-0295-64B9-C55E-411E28244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07EF7E-0C02-DCBC-AC08-CB14B30CF7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A1E2E5-109A-36F3-C28C-2B39809F8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4CFFA-E1C1-C32F-79C4-D62719BAB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FEA9C-89B5-E649-A7F0-14142DC4F230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11FF08-432D-9873-6856-42B293999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6B0D6A-2717-C2BD-C932-D9DFAC972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AE77-744B-8E4C-8C0A-AE2A3665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52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F0EC-B363-A9EE-485E-BB847745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176907-471A-79BB-0BB2-58AA38691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FEA9C-89B5-E649-A7F0-14142DC4F230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147D8-B409-7C92-9229-E6B1D37DE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1B408C-5474-09AA-39D6-F5CB4810F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AE77-744B-8E4C-8C0A-AE2A3665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4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6C65A5-4A73-51EF-40AA-8F62B5427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FEA9C-89B5-E649-A7F0-14142DC4F230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4C6920-7118-2CF1-C134-1732AD4C3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4F07F-A4F3-5FEB-253A-80FE7B974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AE77-744B-8E4C-8C0A-AE2A3665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33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4B75B-8A7B-8F8C-4047-C365DDAF6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3F54E-543B-D187-739A-F761D407D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A04EF-179E-5E4B-A0E7-78FA93B30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C0C87-73C9-0DFF-57B9-8F89548A2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FEA9C-89B5-E649-A7F0-14142DC4F230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514AB-1860-55B0-1974-E6A709D44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2EF06-A6C9-577B-9CF9-97AB68369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AE77-744B-8E4C-8C0A-AE2A3665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8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1FBB7-1EE6-0E40-C454-72CC0B920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E69AA-138E-F632-FC0C-474988F45A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962587-E68C-1F16-6A55-73D8BA7A2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5F711-C322-D746-54F6-6AB0BBC0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FEA9C-89B5-E649-A7F0-14142DC4F230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0F600-5429-C79D-3DBE-2E4C9AF09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444BE-058F-1AAB-E28D-F2DAB6D1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7AE77-744B-8E4C-8C0A-AE2A3665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23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A64230-8F85-D8C4-98B1-8468B842E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D55A7-7FC4-63A9-9DA8-26CAE8E82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C3029-307D-3E12-CD9C-24F710B05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5FEA9C-89B5-E649-A7F0-14142DC4F230}" type="datetimeFigureOut">
              <a:rPr lang="en-US" smtClean="0"/>
              <a:t>10/10/24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7FCF8-656B-7D14-0733-9B110B020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F5DBD-06D2-BD74-79E2-6797C12B4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B7AE77-744B-8E4C-8C0A-AE2A3665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6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ject 19" descr="Purple letters on a black background&#10;&#10;Description automatically generated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4099" y="5682343"/>
            <a:ext cx="2463800" cy="957942"/>
          </a:xfrm>
          <a:prstGeom prst="rect">
            <a:avLst/>
          </a:prstGeom>
        </p:spPr>
      </p:pic>
      <p:pic>
        <p:nvPicPr>
          <p:cNvPr id="23" name="Picture 22" descr="A blue and white logo&#10;&#10;Description automatically generated">
            <a:extLst>
              <a:ext uri="{FF2B5EF4-FFF2-40B4-BE49-F238E27FC236}">
                <a16:creationId xmlns:a16="http://schemas.microsoft.com/office/drawing/2014/main" id="{F6F6FB0C-ED4D-85B7-4536-29EE69A5F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87" y="225510"/>
            <a:ext cx="1588838" cy="4602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F1A622-F4D7-9DFB-49C7-DAA5923C0C33}"/>
              </a:ext>
            </a:extLst>
          </p:cNvPr>
          <p:cNvSpPr txBox="1"/>
          <p:nvPr/>
        </p:nvSpPr>
        <p:spPr>
          <a:xfrm>
            <a:off x="1257300" y="1866467"/>
            <a:ext cx="9677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j-lt"/>
              </a:rPr>
              <a:t>Dynamic Multimodal Prompt Tuning:</a:t>
            </a:r>
            <a:r>
              <a:rPr lang="zh-CN" altLang="en-US" sz="2800" b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j-lt"/>
              </a:rPr>
              <a:t> </a:t>
            </a:r>
            <a:endParaRPr lang="en-US" altLang="zh-CN" sz="2800" b="1">
              <a:solidFill>
                <a:schemeClr val="tx2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pPr algn="ctr"/>
            <a:r>
              <a:rPr lang="en-US" sz="2800" b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j-lt"/>
              </a:rPr>
              <a:t>Boost Few-shot</a:t>
            </a:r>
            <a:r>
              <a:rPr lang="zh-CN" altLang="en-US" sz="2800" b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j-lt"/>
              </a:rPr>
              <a:t> </a:t>
            </a:r>
            <a:r>
              <a:rPr lang="en-US" sz="2800" b="1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+mj-lt"/>
              </a:rPr>
              <a:t>Learning with VLM-Guided Point Cloud Models</a:t>
            </a:r>
            <a:endParaRPr lang="en-US" sz="2800" b="1" dirty="0">
              <a:solidFill>
                <a:schemeClr val="tx2">
                  <a:lumMod val="75000"/>
                  <a:lumOff val="25000"/>
                </a:schemeClr>
              </a:solidFill>
              <a:effectLst/>
              <a:latin typeface="+mj-lt"/>
            </a:endParaRPr>
          </a:p>
        </p:txBody>
      </p:sp>
      <p:pic>
        <p:nvPicPr>
          <p:cNvPr id="28" name="Picture 27" descr="A close-up of a document&#10;&#10;Description automatically generated">
            <a:extLst>
              <a:ext uri="{FF2B5EF4-FFF2-40B4-BE49-F238E27FC236}">
                <a16:creationId xmlns:a16="http://schemas.microsoft.com/office/drawing/2014/main" id="{E538DD48-A545-0CC4-20EA-C3F503F8B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625" y="3121835"/>
            <a:ext cx="8683173" cy="18020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33F765-8D37-EF64-D901-359D76985835}"/>
              </a:ext>
            </a:extLst>
          </p:cNvPr>
          <p:cNvSpPr txBox="1"/>
          <p:nvPr/>
        </p:nvSpPr>
        <p:spPr>
          <a:xfrm>
            <a:off x="5377007" y="5040477"/>
            <a:ext cx="1437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Proxy : XXX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312C7-CC56-A20B-705C-433054807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F49DB65-0A2D-7D79-D151-64A4FDE0FDF0}"/>
              </a:ext>
            </a:extLst>
          </p:cNvPr>
          <p:cNvSpPr txBox="1"/>
          <p:nvPr/>
        </p:nvSpPr>
        <p:spPr>
          <a:xfrm>
            <a:off x="0" y="-24276"/>
            <a:ext cx="12192000" cy="67266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A0BC5-CAB6-D3F3-F118-308CCA161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76"/>
            <a:ext cx="12106020" cy="74824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Overview of approach -- Dynamic Multimodal Prompt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DD7EF1-A5A7-1761-EC94-CC030BEE3721}"/>
              </a:ext>
            </a:extLst>
          </p:cNvPr>
          <p:cNvSpPr txBox="1"/>
          <p:nvPr/>
        </p:nvSpPr>
        <p:spPr>
          <a:xfrm>
            <a:off x="-450998" y="1351508"/>
            <a:ext cx="52542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we build a </a:t>
            </a:r>
            <a:r>
              <a:rPr lang="en-US" sz="2400" b="1" dirty="0"/>
              <a:t>prompt generation module</a:t>
            </a:r>
            <a:r>
              <a:rPr lang="en-US" sz="2400" dirty="0"/>
              <a:t> in the point cloud branch</a:t>
            </a:r>
            <a:r>
              <a:rPr lang="zh-CN" altLang="en-US" sz="2400" dirty="0"/>
              <a:t> </a:t>
            </a:r>
            <a:r>
              <a:rPr lang="en-US" sz="2400" dirty="0"/>
              <a:t>to absorb the rich and dynamic information and generate a point cloud prompt.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</a:rPr>
              <a:t>T</a:t>
            </a:r>
            <a:r>
              <a:rPr lang="en-US" sz="2400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ext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part knowledge</a:t>
            </a:r>
            <a:r>
              <a:rPr lang="en-US" sz="2400" dirty="0">
                <a:solidFill>
                  <a:srgbClr val="333333"/>
                </a:solidFill>
                <a:latin typeface="Open Sans" panose="020B0606030504020204" pitchFamily="34" charset="0"/>
              </a:rPr>
              <a:t>: Bridge learnable tokens in text branch to point cloud branch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</a:rPr>
              <a:t>Image</a:t>
            </a:r>
            <a:r>
              <a:rPr lang="en-US" sz="2400" dirty="0">
                <a:solidFill>
                  <a:srgbClr val="333333"/>
                </a:solidFill>
                <a:latin typeface="Open Sans" panose="020B0606030504020204" pitchFamily="34" charset="0"/>
              </a:rPr>
              <a:t> part knowledge: Use the entire image features.</a:t>
            </a:r>
            <a:endParaRPr lang="en-US" dirty="0"/>
          </a:p>
        </p:txBody>
      </p:sp>
      <p:pic>
        <p:nvPicPr>
          <p:cNvPr id="6" name="Picture 5" descr="A diagram of a cloud computing process&#10;&#10;Description automatically generated">
            <a:extLst>
              <a:ext uri="{FF2B5EF4-FFF2-40B4-BE49-F238E27FC236}">
                <a16:creationId xmlns:a16="http://schemas.microsoft.com/office/drawing/2014/main" id="{A635A692-E534-2D67-0690-7F9BE8808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180" y="1742072"/>
            <a:ext cx="7077213" cy="34118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42AAB1-1F4F-FECC-75D4-3C262E6837E2}"/>
              </a:ext>
            </a:extLst>
          </p:cNvPr>
          <p:cNvCxnSpPr>
            <a:cxnSpLocks/>
          </p:cNvCxnSpPr>
          <p:nvPr/>
        </p:nvCxnSpPr>
        <p:spPr>
          <a:xfrm flipH="1">
            <a:off x="8652733" y="1426316"/>
            <a:ext cx="124186" cy="315756"/>
          </a:xfrm>
          <a:prstGeom prst="straightConnector1">
            <a:avLst/>
          </a:prstGeom>
          <a:ln>
            <a:solidFill>
              <a:srgbClr val="795E8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B4F1694-3E3F-DCFA-4F2E-BD355D371B3C}"/>
              </a:ext>
            </a:extLst>
          </p:cNvPr>
          <p:cNvSpPr txBox="1"/>
          <p:nvPr/>
        </p:nvSpPr>
        <p:spPr>
          <a:xfrm>
            <a:off x="5755417" y="1056984"/>
            <a:ext cx="626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Learnable text prompt token contains task-related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A5F774-4840-EEDB-572E-80B4D26B577D}"/>
              </a:ext>
            </a:extLst>
          </p:cNvPr>
          <p:cNvSpPr txBox="1"/>
          <p:nvPr/>
        </p:nvSpPr>
        <p:spPr>
          <a:xfrm>
            <a:off x="9064230" y="5163608"/>
            <a:ext cx="249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features provide additional data-related knowledge</a:t>
            </a:r>
          </a:p>
        </p:txBody>
      </p:sp>
    </p:spTree>
    <p:extLst>
      <p:ext uri="{BB962C8B-B14F-4D97-AF65-F5344CB8AC3E}">
        <p14:creationId xmlns:p14="http://schemas.microsoft.com/office/powerpoint/2010/main" val="216014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F6675-BBEE-877D-9087-BA4074D6B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24861B-40F2-15C7-0157-CC05FB5D8F2F}"/>
              </a:ext>
            </a:extLst>
          </p:cNvPr>
          <p:cNvSpPr txBox="1"/>
          <p:nvPr/>
        </p:nvSpPr>
        <p:spPr>
          <a:xfrm>
            <a:off x="0" y="0"/>
            <a:ext cx="12192000" cy="67266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C021A-1A7C-D924-8B3B-571367E0B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790"/>
            <a:ext cx="12106020" cy="74824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Experiments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AF38C1-9A0C-E622-F795-E2B7F3488522}"/>
              </a:ext>
            </a:extLst>
          </p:cNvPr>
          <p:cNvSpPr txBox="1"/>
          <p:nvPr/>
        </p:nvSpPr>
        <p:spPr>
          <a:xfrm>
            <a:off x="148092" y="874105"/>
            <a:ext cx="1144481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</a:rPr>
              <a:t>We train and evaluate our model under two different settings.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</a:rPr>
              <a:t>The</a:t>
            </a:r>
            <a:r>
              <a:rPr lang="zh-CN" altLang="en-US" sz="240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</a:rPr>
              <a:t>first setting is the standard N-way K-shot few-shot learning setting.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</a:endParaRPr>
          </a:p>
          <a:p>
            <a:pPr lvl="2"/>
            <a:endParaRPr lang="en-US" i="1" dirty="0">
              <a:solidFill>
                <a:srgbClr val="000000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</a:rPr>
              <a:t>The</a:t>
            </a:r>
            <a:r>
              <a:rPr lang="zh-CN" altLang="en-US" sz="240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second</a:t>
            </a:r>
            <a:r>
              <a:rPr lang="en-US" sz="2400" dirty="0">
                <a:solidFill>
                  <a:srgbClr val="000000"/>
                </a:solidFill>
                <a:effectLst/>
              </a:rPr>
              <a:t> setting is a more challenging setting with all</a:t>
            </a:r>
            <a:r>
              <a:rPr lang="zh-CN" altLang="en-US" sz="240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</a:rPr>
              <a:t>classes following the settings of </a:t>
            </a:r>
            <a:r>
              <a:rPr lang="en-US" sz="2400" dirty="0" err="1">
                <a:solidFill>
                  <a:srgbClr val="000000"/>
                </a:solidFill>
                <a:effectLst/>
              </a:rPr>
              <a:t>PointCLIP</a:t>
            </a:r>
            <a:r>
              <a:rPr lang="en-US" sz="2400" dirty="0">
                <a:solidFill>
                  <a:srgbClr val="000000"/>
                </a:solidFill>
                <a:effectLst/>
              </a:rPr>
              <a:t>. We call it few-shot learning with K-shot and all classes. 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74083B-735E-569D-71A9-0AF990A4F588}"/>
              </a:ext>
            </a:extLst>
          </p:cNvPr>
          <p:cNvSpPr txBox="1"/>
          <p:nvPr/>
        </p:nvSpPr>
        <p:spPr>
          <a:xfrm>
            <a:off x="73570" y="1767007"/>
            <a:ext cx="1001635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2400" b="1" i="1" dirty="0">
                <a:solidFill>
                  <a:srgbClr val="000000"/>
                </a:solidFill>
              </a:rPr>
              <a:t>“ </a:t>
            </a:r>
            <a:r>
              <a:rPr lang="en-US" i="1" dirty="0">
                <a:solidFill>
                  <a:srgbClr val="000000"/>
                </a:solidFill>
              </a:rPr>
              <a:t>We randomly select N classes from the entire set of classes and then sample K+20 points for each class. The training set (support set) consists of N ×K samples, and the test set (query set) consists of the rest of N ×20 samples. We repeat this process T times to generate T folds containing different classes. Then the model is trained and evaluated on each fold separately. Finally, the accuracy is calculated as the average across all T folds. </a:t>
            </a:r>
            <a:r>
              <a:rPr lang="en-US" sz="2400" b="1" i="1" dirty="0">
                <a:solidFill>
                  <a:srgbClr val="000000"/>
                </a:solidFill>
              </a:rPr>
              <a:t>”</a:t>
            </a:r>
            <a:endParaRPr lang="en-US" b="1" i="1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FEA4-B8D0-BA7B-F7D7-490C941FAD6C}"/>
              </a:ext>
            </a:extLst>
          </p:cNvPr>
          <p:cNvSpPr txBox="1"/>
          <p:nvPr/>
        </p:nvSpPr>
        <p:spPr>
          <a:xfrm>
            <a:off x="1008992" y="4719404"/>
            <a:ext cx="91755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</a:rPr>
              <a:t>“ </a:t>
            </a:r>
            <a:r>
              <a:rPr lang="en-US" sz="1800" b="1" i="1" dirty="0">
                <a:solidFill>
                  <a:srgbClr val="00000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</a:rPr>
              <a:t>In a dataset with N classes, K samples are randomly selected from each class, resulting in an N×K sample training set. We utilize the original test set of the dataset as our test set. </a:t>
            </a:r>
            <a:r>
              <a:rPr lang="en-US" sz="1800" b="1" i="1" dirty="0">
                <a:solidFill>
                  <a:srgbClr val="000000"/>
                </a:solidFill>
              </a:rPr>
              <a:t> </a:t>
            </a:r>
            <a:r>
              <a:rPr lang="en-US" sz="2400" b="1" i="1" dirty="0">
                <a:solidFill>
                  <a:srgbClr val="000000"/>
                </a:solidFill>
              </a:rPr>
              <a:t>”</a:t>
            </a:r>
            <a:endParaRPr lang="en-US" i="1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8" name="Picture 7" descr="Purple symbols on a black background&#10;&#10;Description automatically generated">
            <a:extLst>
              <a:ext uri="{FF2B5EF4-FFF2-40B4-BE49-F238E27FC236}">
                <a16:creationId xmlns:a16="http://schemas.microsoft.com/office/drawing/2014/main" id="{D46A2E1D-C30A-87C4-C185-9970CB690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75023" y="82331"/>
            <a:ext cx="2197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80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EB56F-5D25-1E74-35C8-0DFFC411A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78F3FE-9B79-5669-1946-58F4E747CF86}"/>
              </a:ext>
            </a:extLst>
          </p:cNvPr>
          <p:cNvSpPr txBox="1"/>
          <p:nvPr/>
        </p:nvSpPr>
        <p:spPr>
          <a:xfrm>
            <a:off x="0" y="0"/>
            <a:ext cx="12192000" cy="67266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Purple symbols on a black background&#10;&#10;Description automatically generated">
            <a:extLst>
              <a:ext uri="{FF2B5EF4-FFF2-40B4-BE49-F238E27FC236}">
                <a16:creationId xmlns:a16="http://schemas.microsoft.com/office/drawing/2014/main" id="{9CADD884-3DAC-7DAF-5CCA-58C054B68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75023" y="82331"/>
            <a:ext cx="2197100" cy="50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A98343-9A1B-40C6-6B87-111AC10D2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06020" cy="74824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Experiments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5B3280-BA7B-093D-CF2A-B2FD5D27E89B}"/>
              </a:ext>
            </a:extLst>
          </p:cNvPr>
          <p:cNvSpPr txBox="1"/>
          <p:nvPr/>
        </p:nvSpPr>
        <p:spPr>
          <a:xfrm>
            <a:off x="148092" y="874105"/>
            <a:ext cx="11444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</a:t>
            </a:r>
            <a:r>
              <a:rPr lang="en-US" sz="2400" dirty="0">
                <a:solidFill>
                  <a:srgbClr val="000000"/>
                </a:solidFill>
                <a:effectLst/>
              </a:rPr>
              <a:t>tandard N-way K-shot few-shot learning setting.</a:t>
            </a:r>
            <a:endParaRPr lang="en-US" i="1" dirty="0">
              <a:solidFill>
                <a:srgbClr val="000000"/>
              </a:solidFill>
              <a:effectLst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</a:endParaRPr>
          </a:p>
        </p:txBody>
      </p:sp>
      <p:pic>
        <p:nvPicPr>
          <p:cNvPr id="4" name="Picture 3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DE8CFC3E-74BC-3979-8632-39B3504B4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014" y="1410812"/>
            <a:ext cx="8965324" cy="3710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2CEE45-2DC0-8E8E-406D-9270BD57CDAA}"/>
              </a:ext>
            </a:extLst>
          </p:cNvPr>
          <p:cNvSpPr txBox="1"/>
          <p:nvPr/>
        </p:nvSpPr>
        <p:spPr>
          <a:xfrm>
            <a:off x="1030014" y="5213570"/>
            <a:ext cx="9222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effectLst/>
              </a:rPr>
              <a:t>Table 1: Comparisons with SOTA methods under Standard N-way K-shot few-shot learning on ModelNet40 benchmark dataset. We report the average classification accuracy (%) with the standard deviation (%) of 10 independent experiments. #TP (M) denotes trainable parameters(million) in models in the fine-tuning or prompt-tuning stage.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34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08F00-ED6E-5A33-E6AA-6BAA10C5F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224C73-24D8-8CE1-0ACA-2B9E8699C6FE}"/>
              </a:ext>
            </a:extLst>
          </p:cNvPr>
          <p:cNvSpPr txBox="1"/>
          <p:nvPr/>
        </p:nvSpPr>
        <p:spPr>
          <a:xfrm>
            <a:off x="0" y="0"/>
            <a:ext cx="12192000" cy="67266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Purple symbols on a black background&#10;&#10;Description automatically generated">
            <a:extLst>
              <a:ext uri="{FF2B5EF4-FFF2-40B4-BE49-F238E27FC236}">
                <a16:creationId xmlns:a16="http://schemas.microsoft.com/office/drawing/2014/main" id="{1C3D1EF9-D29F-42DD-E930-D5D0CCA80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75023" y="82331"/>
            <a:ext cx="2197100" cy="50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AFC03B-4CDE-CA00-63BD-FAFC32CE0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06020" cy="74824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Experiments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A58D5D-ACFE-C9E3-3C8E-66F0B22AB3D4}"/>
              </a:ext>
            </a:extLst>
          </p:cNvPr>
          <p:cNvSpPr txBox="1"/>
          <p:nvPr/>
        </p:nvSpPr>
        <p:spPr>
          <a:xfrm>
            <a:off x="148092" y="874105"/>
            <a:ext cx="11444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Few-shot Learning with K-shot and All Classes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B51B9D-4C87-F9A0-B509-757DD34008C7}"/>
              </a:ext>
            </a:extLst>
          </p:cNvPr>
          <p:cNvSpPr txBox="1"/>
          <p:nvPr/>
        </p:nvSpPr>
        <p:spPr>
          <a:xfrm>
            <a:off x="1096332" y="4940301"/>
            <a:ext cx="9548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effectLst/>
              </a:rPr>
              <a:t>Table 2:Comparisons with typical and SOTA methods for few-shot learning under K-shot all classes on both benchmark datasets. We train and evaluate our model on ModelNet40 and PB T50 RS split of </a:t>
            </a:r>
            <a:r>
              <a:rPr lang="en-US" dirty="0" err="1">
                <a:solidFill>
                  <a:srgbClr val="000000"/>
                </a:solidFill>
                <a:effectLst/>
              </a:rPr>
              <a:t>ScanObjectNN</a:t>
            </a:r>
            <a:r>
              <a:rPr lang="en-US" dirty="0">
                <a:solidFill>
                  <a:srgbClr val="000000"/>
                </a:solidFill>
                <a:effectLst/>
              </a:rPr>
              <a:t> for a fair comparison.</a:t>
            </a:r>
          </a:p>
          <a:p>
            <a:pPr algn="just"/>
            <a:endParaRPr lang="en-US" dirty="0"/>
          </a:p>
        </p:txBody>
      </p:sp>
      <p:pic>
        <p:nvPicPr>
          <p:cNvPr id="10" name="Picture 9" descr="A table with numbers and numbers&#10;&#10;Description automatically generated">
            <a:extLst>
              <a:ext uri="{FF2B5EF4-FFF2-40B4-BE49-F238E27FC236}">
                <a16:creationId xmlns:a16="http://schemas.microsoft.com/office/drawing/2014/main" id="{E21D6333-CB20-6023-C14D-CFA9B22B3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333" y="1705102"/>
            <a:ext cx="9548336" cy="29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82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07985-F22B-D786-2160-83B0D61FF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8C43C8-4396-0E9C-D0A7-072B52B56D5F}"/>
              </a:ext>
            </a:extLst>
          </p:cNvPr>
          <p:cNvSpPr txBox="1"/>
          <p:nvPr/>
        </p:nvSpPr>
        <p:spPr>
          <a:xfrm>
            <a:off x="0" y="0"/>
            <a:ext cx="12192000" cy="67266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Purple symbols on a black background&#10;&#10;Description automatically generated">
            <a:extLst>
              <a:ext uri="{FF2B5EF4-FFF2-40B4-BE49-F238E27FC236}">
                <a16:creationId xmlns:a16="http://schemas.microsoft.com/office/drawing/2014/main" id="{90896C14-E7E4-0CC8-DD84-7C421645E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75023" y="82331"/>
            <a:ext cx="2197100" cy="50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F1E650-06A6-2AC1-F0D7-4BD498E44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06020" cy="74824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Experiments: </a:t>
            </a:r>
            <a:r>
              <a:rPr lang="en-US" altLang="zh-CN" sz="3600" dirty="0">
                <a:solidFill>
                  <a:schemeClr val="bg1"/>
                </a:solidFill>
              </a:rPr>
              <a:t>Qualitative Analysis of DMMPT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0C7A6-C0C5-0757-D9CE-A9B5B6E76AB0}"/>
              </a:ext>
            </a:extLst>
          </p:cNvPr>
          <p:cNvSpPr txBox="1"/>
          <p:nvPr/>
        </p:nvSpPr>
        <p:spPr>
          <a:xfrm>
            <a:off x="772228" y="4940300"/>
            <a:ext cx="10647544" cy="153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000000"/>
                </a:solidFill>
                <a:effectLst/>
              </a:rPr>
              <a:t>Figure </a:t>
            </a:r>
            <a:r>
              <a:rPr lang="en-US" dirty="0">
                <a:solidFill>
                  <a:srgbClr val="000000"/>
                </a:solidFill>
                <a:effectLst/>
              </a:rPr>
              <a:t>:The t-SNE visualization of point cloud features in the last layer with or without dynamic multimodal prompt tuning method. We conduct this visualization on few-shot learning with 16-shot and all 40 classes on ModelNet40. The result shows with our dynamic multimodal prompt, features become more distinctively separated.</a:t>
            </a:r>
          </a:p>
          <a:p>
            <a:pPr algn="just"/>
            <a:endParaRPr lang="en-US" dirty="0"/>
          </a:p>
        </p:txBody>
      </p:sp>
      <p:pic>
        <p:nvPicPr>
          <p:cNvPr id="4" name="Picture 3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63F09F84-0D49-7D2E-BB08-F6AB5D243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228" y="830572"/>
            <a:ext cx="10647544" cy="395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38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5F600-11F3-FBCD-8BAD-8FA7DF940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4FEE87-A067-E773-D336-5A8DA93DE998}"/>
              </a:ext>
            </a:extLst>
          </p:cNvPr>
          <p:cNvSpPr txBox="1"/>
          <p:nvPr/>
        </p:nvSpPr>
        <p:spPr>
          <a:xfrm>
            <a:off x="0" y="0"/>
            <a:ext cx="12192000" cy="67266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Purple symbols on a black background&#10;&#10;Description automatically generated">
            <a:extLst>
              <a:ext uri="{FF2B5EF4-FFF2-40B4-BE49-F238E27FC236}">
                <a16:creationId xmlns:a16="http://schemas.microsoft.com/office/drawing/2014/main" id="{3AB44B9A-06CB-7FA4-EB2C-F883F6ED7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75023" y="82331"/>
            <a:ext cx="2197100" cy="50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DC7CE-685E-6A3F-C6A8-03E22A17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06020" cy="74824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BB586-18E1-1112-181B-77F8FC5915BC}"/>
              </a:ext>
            </a:extLst>
          </p:cNvPr>
          <p:cNvSpPr txBox="1"/>
          <p:nvPr/>
        </p:nvSpPr>
        <p:spPr>
          <a:xfrm>
            <a:off x="714703" y="1238215"/>
            <a:ext cx="1012146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</a:rPr>
              <a:t>We propose DMMPT, a new prompt tuning method for VLM-Guided point cloud models for few-shot learning. By introducing a dynamic knowledge collector capable of gathering knowledge from various modalities and creating a multimodal prompt generator to enhance knowledge sharing, we manage to fully absorb information across modalities and boost pre-trained point cloud models in few-shot learning tasks.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</a:rPr>
              <a:t>We evaluate our model not only in the standard N-way K-shot few-shot settings but also in a challenging setting with a larger number of classes for models to identify. This highlights the potential of our method in real-life applications.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</a:rPr>
              <a:t>Experiments demonstrate that our model exhibits outstanding performance in both few-shot learning settings. Our method outperforms other prompt-tuning-related methods and maintains strong competitiveness with full fine-tuning methods while significantly enhancing computational efficiency.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0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41A59-D763-3BC1-CC13-507080127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570695-22D9-9CB4-B4E2-DE6834F9B38F}"/>
              </a:ext>
            </a:extLst>
          </p:cNvPr>
          <p:cNvSpPr txBox="1"/>
          <p:nvPr/>
        </p:nvSpPr>
        <p:spPr>
          <a:xfrm>
            <a:off x="0" y="0"/>
            <a:ext cx="12192000" cy="67266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Purple symbols on a black background&#10;&#10;Description automatically generated">
            <a:extLst>
              <a:ext uri="{FF2B5EF4-FFF2-40B4-BE49-F238E27FC236}">
                <a16:creationId xmlns:a16="http://schemas.microsoft.com/office/drawing/2014/main" id="{E7E561E2-2456-C4BF-BBB4-DE7757BA5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75023" y="82331"/>
            <a:ext cx="2197100" cy="50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A2A84-CDF2-3F25-696B-702088409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06020" cy="74824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Q&amp;A  </a:t>
            </a:r>
            <a:r>
              <a:rPr lang="en-US" sz="3600" dirty="0">
                <a:solidFill>
                  <a:schemeClr val="bg1"/>
                </a:solidFill>
                <a:sym typeface="Wingdings" pitchFamily="2" charset="2"/>
              </a:rPr>
              <a:t>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27D052-747F-89E7-CD05-655B25FE2D2A}"/>
              </a:ext>
            </a:extLst>
          </p:cNvPr>
          <p:cNvSpPr txBox="1"/>
          <p:nvPr/>
        </p:nvSpPr>
        <p:spPr>
          <a:xfrm>
            <a:off x="735724" y="1175153"/>
            <a:ext cx="10720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333333"/>
                </a:solidFill>
                <a:effectLst/>
              </a:rPr>
              <a:t>The authors are unable to be here today due to some unexpected </a:t>
            </a:r>
            <a:r>
              <a:rPr lang="en-US" sz="2400" b="1" i="0" u="none" strike="noStrike" dirty="0">
                <a:solidFill>
                  <a:srgbClr val="333333"/>
                </a:solidFill>
                <a:effectLst/>
              </a:rPr>
              <a:t>visa issues</a:t>
            </a:r>
            <a:r>
              <a:rPr lang="en-US" sz="2400" i="0" u="none" strike="noStrike" dirty="0">
                <a:solidFill>
                  <a:srgbClr val="333333"/>
                </a:solidFill>
                <a:effectLst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0" u="none" strike="noStrike" dirty="0">
              <a:solidFill>
                <a:srgbClr val="333333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60607"/>
                </a:solidFill>
                <a:effectLst/>
              </a:rPr>
              <a:t>We sincerely apologize for any inconvenience caused, and you can reach out to us (</a:t>
            </a:r>
            <a:r>
              <a:rPr lang="en-US" sz="2400" b="0" i="0">
                <a:solidFill>
                  <a:srgbClr val="060607"/>
                </a:solidFill>
                <a:effectLst/>
              </a:rPr>
              <a:t>and our codes) through the following methods.</a:t>
            </a:r>
            <a:r>
              <a:rPr lang="zh-CN" altLang="en-US" sz="2400" b="0" i="0" dirty="0">
                <a:solidFill>
                  <a:srgbClr val="060607"/>
                </a:solidFill>
                <a:effectLst/>
              </a:rPr>
              <a:t> </a:t>
            </a:r>
            <a:r>
              <a:rPr lang="en-US" sz="2400" b="0" i="0" dirty="0">
                <a:solidFill>
                  <a:srgbClr val="060607"/>
                </a:solidFill>
                <a:effectLst/>
              </a:rPr>
              <a:t>👇</a:t>
            </a:r>
            <a:endParaRPr lang="en-US" sz="2400" dirty="0"/>
          </a:p>
        </p:txBody>
      </p:sp>
      <p:pic>
        <p:nvPicPr>
          <p:cNvPr id="7" name="Picture 6" descr="A qr code with a logo&#10;&#10;Description automatically generated">
            <a:extLst>
              <a:ext uri="{FF2B5EF4-FFF2-40B4-BE49-F238E27FC236}">
                <a16:creationId xmlns:a16="http://schemas.microsoft.com/office/drawing/2014/main" id="{E039AF84-F4B0-3C88-A1A6-7585C8803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724" y="2744813"/>
            <a:ext cx="3030703" cy="3415820"/>
          </a:xfrm>
          <a:prstGeom prst="rect">
            <a:avLst/>
          </a:prstGeom>
        </p:spPr>
      </p:pic>
      <p:pic>
        <p:nvPicPr>
          <p:cNvPr id="9" name="Picture 8" descr="A qr code with a logo&#10;&#10;Description automatically generated">
            <a:extLst>
              <a:ext uri="{FF2B5EF4-FFF2-40B4-BE49-F238E27FC236}">
                <a16:creationId xmlns:a16="http://schemas.microsoft.com/office/drawing/2014/main" id="{14963FFE-0A59-891C-1316-1D90A2959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247" y="2744813"/>
            <a:ext cx="3030703" cy="3415820"/>
          </a:xfrm>
          <a:prstGeom prst="rect">
            <a:avLst/>
          </a:prstGeom>
        </p:spPr>
      </p:pic>
      <p:pic>
        <p:nvPicPr>
          <p:cNvPr id="16" name="Picture 15" descr="A qr code with a cartoon cat&#10;&#10;Description automatically generated">
            <a:extLst>
              <a:ext uri="{FF2B5EF4-FFF2-40B4-BE49-F238E27FC236}">
                <a16:creationId xmlns:a16="http://schemas.microsoft.com/office/drawing/2014/main" id="{9E65ABCA-5B64-74BE-7A6B-72E699305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1074" y="2744813"/>
            <a:ext cx="3492499" cy="349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58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FA033-49F4-52F5-6B0B-72B00095E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6408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E5C2F-2CB9-3071-6BFC-B7DC43CA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621971"/>
            <a:ext cx="5736771" cy="3410404"/>
          </a:xfrm>
        </p:spPr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Motivations</a:t>
            </a:r>
            <a:endParaRPr lang="en-US" altLang="zh-CN" dirty="0"/>
          </a:p>
          <a:p>
            <a:r>
              <a:rPr lang="en-US" dirty="0"/>
              <a:t>Overview of approach</a:t>
            </a:r>
          </a:p>
          <a:p>
            <a:pPr lvl="1"/>
            <a:r>
              <a:rPr lang="en-US" altLang="zh-CN" dirty="0"/>
              <a:t>Dynamic Knowledge Collector</a:t>
            </a:r>
          </a:p>
          <a:p>
            <a:pPr lvl="1"/>
            <a:r>
              <a:rPr lang="en-US" altLang="zh-CN" dirty="0"/>
              <a:t>Multimodal Prompt Generator</a:t>
            </a:r>
          </a:p>
          <a:p>
            <a:r>
              <a:rPr lang="en-US" altLang="zh-CN" dirty="0"/>
              <a:t>Experimental Results &amp; Analysis</a:t>
            </a:r>
          </a:p>
          <a:p>
            <a:r>
              <a:rPr lang="en-US" altLang="zh-CN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382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450C5-9C12-9F64-E00F-84EAC935B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979674E-1452-1236-2657-51C5C0F9EB82}"/>
              </a:ext>
            </a:extLst>
          </p:cNvPr>
          <p:cNvSpPr txBox="1"/>
          <p:nvPr/>
        </p:nvSpPr>
        <p:spPr>
          <a:xfrm>
            <a:off x="0" y="0"/>
            <a:ext cx="12192000" cy="67266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E9136-5491-C29C-4709-C2DF7CE0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0448"/>
            <a:ext cx="3321205" cy="10335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ABD13-FE20-1F09-7592-09BCAD18D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40" y="1156938"/>
            <a:ext cx="5821951" cy="456511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9600" dirty="0">
                <a:solidFill>
                  <a:srgbClr val="000000"/>
                </a:solidFill>
              </a:rPr>
              <a:t>D</a:t>
            </a:r>
            <a:r>
              <a:rPr lang="en-US" sz="9600" dirty="0">
                <a:solidFill>
                  <a:srgbClr val="000000"/>
                </a:solidFill>
                <a:effectLst/>
              </a:rPr>
              <a:t>ue to the cost and effort involved in collecting and labeling high-quality 3D samples, obtaining sufficient datasets for 3D point cloud tasks is challenging .</a:t>
            </a:r>
          </a:p>
          <a:p>
            <a:pPr>
              <a:lnSpc>
                <a:spcPct val="120000"/>
              </a:lnSpc>
            </a:pPr>
            <a:endParaRPr lang="en-US" sz="9600" dirty="0">
              <a:solidFill>
                <a:srgbClr val="000000"/>
              </a:solidFill>
              <a:effectLst/>
            </a:endParaRPr>
          </a:p>
          <a:p>
            <a:pPr>
              <a:lnSpc>
                <a:spcPct val="120000"/>
              </a:lnSpc>
            </a:pPr>
            <a:r>
              <a:rPr lang="en-US" sz="9600" dirty="0">
                <a:solidFill>
                  <a:srgbClr val="000000"/>
                </a:solidFill>
              </a:rPr>
              <a:t>Pre-trained</a:t>
            </a:r>
            <a:r>
              <a:rPr lang="zh-CN" altLang="en-US" sz="9600" dirty="0">
                <a:solidFill>
                  <a:srgbClr val="000000"/>
                </a:solidFill>
              </a:rPr>
              <a:t> </a:t>
            </a:r>
            <a:r>
              <a:rPr lang="en-US" sz="9600" dirty="0">
                <a:solidFill>
                  <a:srgbClr val="000000"/>
                </a:solidFill>
              </a:rPr>
              <a:t>VLM-Guided point cloud models, containing abundant knowledge</a:t>
            </a:r>
            <a:r>
              <a:rPr lang="zh-CN" altLang="en-US" sz="9600" dirty="0">
                <a:solidFill>
                  <a:srgbClr val="000000"/>
                </a:solidFill>
              </a:rPr>
              <a:t>，</a:t>
            </a:r>
            <a:r>
              <a:rPr lang="en-US" sz="9600" dirty="0">
                <a:solidFill>
                  <a:srgbClr val="000000"/>
                </a:solidFill>
              </a:rPr>
              <a:t>can compensate for the scarcity of training data, potentially leading to very good performance. 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Helvetica" pitchFamily="2" charset="0"/>
            </a:endParaRPr>
          </a:p>
          <a:p>
            <a:pPr lvl="1"/>
            <a:endParaRPr lang="en-US" sz="16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lvl="1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E54814-D124-8D50-5284-3EF86F549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877" y="1106757"/>
            <a:ext cx="4420315" cy="1759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70295B-A407-4C18-7A55-D020C1754FAB}"/>
              </a:ext>
            </a:extLst>
          </p:cNvPr>
          <p:cNvSpPr txBox="1"/>
          <p:nvPr/>
        </p:nvSpPr>
        <p:spPr>
          <a:xfrm>
            <a:off x="8757185" y="2997604"/>
            <a:ext cx="1412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ModelNet40</a:t>
            </a:r>
          </a:p>
        </p:txBody>
      </p:sp>
      <p:pic>
        <p:nvPicPr>
          <p:cNvPr id="10" name="Picture 9" descr="A rainbow colored object with black text&#10;&#10;Description automatically generated">
            <a:extLst>
              <a:ext uri="{FF2B5EF4-FFF2-40B4-BE49-F238E27FC236}">
                <a16:creationId xmlns:a16="http://schemas.microsoft.com/office/drawing/2014/main" id="{E77697B0-28A3-1D53-4267-63CF21C77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877" y="3439494"/>
            <a:ext cx="4420315" cy="17591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336959-A5A8-21B3-4A9F-598B0749B7F5}"/>
              </a:ext>
            </a:extLst>
          </p:cNvPr>
          <p:cNvSpPr txBox="1"/>
          <p:nvPr/>
        </p:nvSpPr>
        <p:spPr>
          <a:xfrm>
            <a:off x="8677528" y="5310170"/>
            <a:ext cx="168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ScanObjectNN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0CECF-CFFE-435C-EE97-9412D0BA2D2A}"/>
              </a:ext>
            </a:extLst>
          </p:cNvPr>
          <p:cNvSpPr txBox="1"/>
          <p:nvPr/>
        </p:nvSpPr>
        <p:spPr>
          <a:xfrm>
            <a:off x="7053223" y="5791073"/>
            <a:ext cx="4820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b="1" dirty="0"/>
              <a:t>Figure: </a:t>
            </a:r>
            <a:r>
              <a:rPr lang="en-US" altLang="zh-CN" dirty="0"/>
              <a:t>What</a:t>
            </a:r>
            <a:r>
              <a:rPr lang="zh-CN" altLang="en-US" b="1" dirty="0"/>
              <a:t> </a:t>
            </a:r>
            <a:r>
              <a:rPr lang="en-US" altLang="zh-CN" dirty="0"/>
              <a:t>3</a:t>
            </a:r>
            <a:r>
              <a:rPr lang="en-US" dirty="0">
                <a:solidFill>
                  <a:srgbClr val="000000"/>
                </a:solidFill>
                <a:effectLst/>
              </a:rPr>
              <a:t>D point cloud dataset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looks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like</a:t>
            </a:r>
            <a:endParaRPr lang="en-US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12" name="Picture 11" descr="Purple symbols on a black background&#10;&#10;Description automatically generated">
            <a:extLst>
              <a:ext uri="{FF2B5EF4-FFF2-40B4-BE49-F238E27FC236}">
                <a16:creationId xmlns:a16="http://schemas.microsoft.com/office/drawing/2014/main" id="{05D781E7-550D-3554-63B7-FA5576E0A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75023" y="82331"/>
            <a:ext cx="2197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0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A9EFF-7183-7A0A-112C-ADC9B288D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BB0D7F-D0E6-EB0E-1898-870E47BFCFF9}"/>
              </a:ext>
            </a:extLst>
          </p:cNvPr>
          <p:cNvSpPr txBox="1"/>
          <p:nvPr/>
        </p:nvSpPr>
        <p:spPr>
          <a:xfrm>
            <a:off x="0" y="0"/>
            <a:ext cx="12192000" cy="67266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913863-A3A9-E9AB-7BBC-71F83151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735"/>
            <a:ext cx="10223809" cy="64119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Motivation --</a:t>
            </a:r>
            <a:r>
              <a:rPr lang="en-US" sz="3600" dirty="0">
                <a:solidFill>
                  <a:schemeClr val="bg1"/>
                </a:solidFill>
                <a:effectLst/>
              </a:rPr>
              <a:t>VLM-Guided Point Cloud Model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43E65-6077-2BDB-CD94-277506AB9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1724"/>
            <a:ext cx="7234877" cy="4600594"/>
          </a:xfrm>
        </p:spPr>
        <p:txBody>
          <a:bodyPr>
            <a:normAutofit/>
          </a:bodyPr>
          <a:lstStyle/>
          <a:p>
            <a:pPr lvl="1"/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lvl="1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18" name="Picture 17" descr="A diagram of a cloud computing process&#10;&#10;Description automatically generated">
            <a:extLst>
              <a:ext uri="{FF2B5EF4-FFF2-40B4-BE49-F238E27FC236}">
                <a16:creationId xmlns:a16="http://schemas.microsoft.com/office/drawing/2014/main" id="{B617717A-BF2C-71DB-979D-1186D2914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566" y="1830091"/>
            <a:ext cx="5168434" cy="34438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456D4D-3CFD-BCD1-F344-8472F1F28AAC}"/>
              </a:ext>
            </a:extLst>
          </p:cNvPr>
          <p:cNvSpPr txBox="1"/>
          <p:nvPr/>
        </p:nvSpPr>
        <p:spPr>
          <a:xfrm>
            <a:off x="0" y="1466793"/>
            <a:ext cx="653743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observed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60607"/>
                </a:solidFill>
                <a:effectLst/>
                <a:latin typeface="-apple-system"/>
              </a:rPr>
              <a:t>Few-shot Learning: Data is scarce.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60607"/>
                </a:solidFill>
                <a:effectLst/>
                <a:latin typeface="-apple-system"/>
              </a:rPr>
              <a:t>Fine-tuning VLM-Guided Point Cloud Models: High Data and Computational Demands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060607"/>
              </a:solidFill>
              <a:effectLst/>
              <a:latin typeface="-apple-system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</a:rPr>
              <a:t>To address this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60607"/>
                </a:solidFill>
                <a:effectLst/>
                <a:latin typeface="-apple-system"/>
              </a:rPr>
              <a:t>We aim to propose a prompt-based PEFT method to efficiently and dynamically facilitate multimodal information, fully leveraging the knowledge hidden in data.</a:t>
            </a:r>
            <a:endParaRPr lang="en-US" sz="2400" dirty="0">
              <a:solidFill>
                <a:srgbClr val="000000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B2B14-81F9-C089-E205-B49E276B2977}"/>
              </a:ext>
            </a:extLst>
          </p:cNvPr>
          <p:cNvSpPr txBox="1"/>
          <p:nvPr/>
        </p:nvSpPr>
        <p:spPr>
          <a:xfrm>
            <a:off x="8497229" y="55756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00586-B12D-6BB1-1DF0-3770FE295095}"/>
              </a:ext>
            </a:extLst>
          </p:cNvPr>
          <p:cNvSpPr txBox="1"/>
          <p:nvPr/>
        </p:nvSpPr>
        <p:spPr>
          <a:xfrm>
            <a:off x="7798861" y="5621776"/>
            <a:ext cx="3617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</a:rPr>
              <a:t>Figure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: Comparison with regular prompt tuning method</a:t>
            </a:r>
          </a:p>
        </p:txBody>
      </p:sp>
      <p:pic>
        <p:nvPicPr>
          <p:cNvPr id="8" name="Picture 7" descr="Purple symbols on a black background&#10;&#10;Description automatically generated">
            <a:extLst>
              <a:ext uri="{FF2B5EF4-FFF2-40B4-BE49-F238E27FC236}">
                <a16:creationId xmlns:a16="http://schemas.microsoft.com/office/drawing/2014/main" id="{3D8F4CE6-1D25-02BA-E4FA-080B9E4A6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75023" y="82331"/>
            <a:ext cx="2197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65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2A7F8B-02D6-743E-02F6-B1F64F905B9E}"/>
              </a:ext>
            </a:extLst>
          </p:cNvPr>
          <p:cNvSpPr txBox="1"/>
          <p:nvPr/>
        </p:nvSpPr>
        <p:spPr>
          <a:xfrm>
            <a:off x="0" y="0"/>
            <a:ext cx="12192000" cy="67266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8D9605-34B4-F900-86AF-33F0D0692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6435"/>
            <a:ext cx="12565565" cy="90810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Motivation -- </a:t>
            </a:r>
            <a:r>
              <a:rPr lang="en-US" sz="3600" dirty="0">
                <a:solidFill>
                  <a:schemeClr val="bg1"/>
                </a:solidFill>
                <a:effectLst/>
              </a:rPr>
              <a:t>Few-shot Learning in Point Cloud Model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229C5-E5A7-A5E9-D195-67AFF7713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1724"/>
            <a:ext cx="7234877" cy="4600594"/>
          </a:xfrm>
        </p:spPr>
        <p:txBody>
          <a:bodyPr>
            <a:normAutofit/>
          </a:bodyPr>
          <a:lstStyle/>
          <a:p>
            <a:pPr lvl="1"/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lvl="1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18" name="Picture 17" descr="A diagram of a cloud computing process&#10;&#10;Description automatically generated">
            <a:extLst>
              <a:ext uri="{FF2B5EF4-FFF2-40B4-BE49-F238E27FC236}">
                <a16:creationId xmlns:a16="http://schemas.microsoft.com/office/drawing/2014/main" id="{B624FEC1-756C-9A5A-2978-0377E6D5F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257" y="1639614"/>
            <a:ext cx="5079743" cy="33847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29B25B-8897-9D13-931F-9B4BC57CE8AA}"/>
              </a:ext>
            </a:extLst>
          </p:cNvPr>
          <p:cNvSpPr txBox="1"/>
          <p:nvPr/>
        </p:nvSpPr>
        <p:spPr>
          <a:xfrm>
            <a:off x="0" y="1141458"/>
            <a:ext cx="681070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observed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Current methods : </a:t>
            </a:r>
            <a:r>
              <a:rPr lang="en-US" sz="2400" dirty="0">
                <a:solidFill>
                  <a:srgbClr val="000000"/>
                </a:solidFill>
              </a:rPr>
              <a:t>P</a:t>
            </a:r>
            <a:r>
              <a:rPr lang="en-US" sz="2400" dirty="0">
                <a:solidFill>
                  <a:srgbClr val="000000"/>
                </a:solidFill>
                <a:effectLst/>
              </a:rPr>
              <a:t>rompts at a single modality.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</a:rPr>
              <a:t>Prompting a single encoder may encounter difficulties when the pre-trained encoder lacks knowledge about the target data.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</a:rPr>
              <a:t>To address this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</a:rPr>
              <a:t>we aim to combine the rich knowledge from pre-trained encoders across different modalities and utilize additional information to generate a multimodal prompt.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F6E08-3824-96C7-01F8-B110135A77CD}"/>
              </a:ext>
            </a:extLst>
          </p:cNvPr>
          <p:cNvSpPr txBox="1"/>
          <p:nvPr/>
        </p:nvSpPr>
        <p:spPr>
          <a:xfrm>
            <a:off x="7843206" y="5364876"/>
            <a:ext cx="3617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</a:rPr>
              <a:t>Figure</a:t>
            </a:r>
            <a:r>
              <a:rPr lang="en-US" dirty="0">
                <a:solidFill>
                  <a:srgbClr val="000000"/>
                </a:solidFill>
                <a:effectLst/>
              </a:rPr>
              <a:t>: Comparison with regular prompt tuning method</a:t>
            </a:r>
          </a:p>
        </p:txBody>
      </p:sp>
    </p:spTree>
    <p:extLst>
      <p:ext uri="{BB962C8B-B14F-4D97-AF65-F5344CB8AC3E}">
        <p14:creationId xmlns:p14="http://schemas.microsoft.com/office/powerpoint/2010/main" val="2430642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5F8E6-FC96-B812-BDDA-E50D5C9D0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B1E9372-9886-66DB-DAA6-0A348173A541}"/>
              </a:ext>
            </a:extLst>
          </p:cNvPr>
          <p:cNvSpPr txBox="1"/>
          <p:nvPr/>
        </p:nvSpPr>
        <p:spPr>
          <a:xfrm>
            <a:off x="0" y="0"/>
            <a:ext cx="12192000" cy="67266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7C6B9-705F-DC62-B693-99F07F136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964"/>
            <a:ext cx="11690252" cy="84913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Overview of approach -- </a:t>
            </a:r>
            <a:r>
              <a:rPr lang="en-US" sz="3600" dirty="0">
                <a:solidFill>
                  <a:schemeClr val="bg1"/>
                </a:solidFill>
                <a:effectLst/>
              </a:rPr>
              <a:t>Dynamic Multimodal Prompt Tuning (DMMPT)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16613-ECB0-E1B4-AC04-4423D2A76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1724"/>
            <a:ext cx="7234877" cy="4600594"/>
          </a:xfrm>
        </p:spPr>
        <p:txBody>
          <a:bodyPr>
            <a:normAutofit/>
          </a:bodyPr>
          <a:lstStyle/>
          <a:p>
            <a:pPr lvl="1"/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lvl="1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989F6A-3E4C-C340-9F3F-29F4C77C270B}"/>
              </a:ext>
            </a:extLst>
          </p:cNvPr>
          <p:cNvSpPr txBox="1"/>
          <p:nvPr/>
        </p:nvSpPr>
        <p:spPr>
          <a:xfrm>
            <a:off x="115614" y="1005681"/>
            <a:ext cx="5980386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</a:rPr>
              <a:t>We propose </a:t>
            </a:r>
            <a:r>
              <a:rPr lang="en-US" sz="2400" b="1" dirty="0">
                <a:solidFill>
                  <a:srgbClr val="000000"/>
                </a:solidFill>
                <a:effectLst/>
              </a:rPr>
              <a:t>DMMPT</a:t>
            </a:r>
            <a:r>
              <a:rPr lang="en-US" sz="2400" dirty="0">
                <a:solidFill>
                  <a:srgbClr val="000000"/>
                </a:solidFill>
                <a:effectLst/>
              </a:rPr>
              <a:t>, a new prompt tuning method for VLM-Guided point cloud models for few-shot learning.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</a:rPr>
              <a:t>By introducing a </a:t>
            </a:r>
            <a:r>
              <a:rPr lang="en-US" sz="2400" b="1" dirty="0">
                <a:solidFill>
                  <a:srgbClr val="000000"/>
                </a:solidFill>
                <a:effectLst/>
              </a:rPr>
              <a:t>dynamic knowledge collector</a:t>
            </a:r>
            <a:r>
              <a:rPr lang="en-US" sz="2400" dirty="0">
                <a:solidFill>
                  <a:srgbClr val="000000"/>
                </a:solidFill>
                <a:effectLst/>
              </a:rPr>
              <a:t> capable of gathering knowledge from various modalities and creating a </a:t>
            </a:r>
            <a:r>
              <a:rPr lang="en-US" sz="2400" b="1" dirty="0">
                <a:solidFill>
                  <a:srgbClr val="000000"/>
                </a:solidFill>
                <a:effectLst/>
              </a:rPr>
              <a:t>multimodal prompt generator </a:t>
            </a:r>
            <a:r>
              <a:rPr lang="en-US" sz="2400" dirty="0">
                <a:solidFill>
                  <a:srgbClr val="000000"/>
                </a:solidFill>
                <a:effectLst/>
              </a:rPr>
              <a:t>to enhance knowledge sharing, we manage to fully absorb information across modalities and boost pre-trained point cloud models in few-shot learning tasks.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91801507-22F6-2335-EA47-11E8FA02F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614" y="1369920"/>
            <a:ext cx="5759895" cy="4118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87C17D-30B9-8AF4-0180-9BD27D3D8FB7}"/>
              </a:ext>
            </a:extLst>
          </p:cNvPr>
          <p:cNvSpPr txBox="1"/>
          <p:nvPr/>
        </p:nvSpPr>
        <p:spPr>
          <a:xfrm>
            <a:off x="7856175" y="5544631"/>
            <a:ext cx="174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Figure</a:t>
            </a:r>
            <a:r>
              <a:rPr lang="en-US" dirty="0"/>
              <a:t>: Pipeline</a:t>
            </a:r>
          </a:p>
        </p:txBody>
      </p:sp>
    </p:spTree>
    <p:extLst>
      <p:ext uri="{BB962C8B-B14F-4D97-AF65-F5344CB8AC3E}">
        <p14:creationId xmlns:p14="http://schemas.microsoft.com/office/powerpoint/2010/main" val="411484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851FA-E887-F48B-DDA3-FF091025C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E2E6976-BCD5-906B-015E-37A31F44796E}"/>
              </a:ext>
            </a:extLst>
          </p:cNvPr>
          <p:cNvSpPr txBox="1"/>
          <p:nvPr/>
        </p:nvSpPr>
        <p:spPr>
          <a:xfrm>
            <a:off x="0" y="-24276"/>
            <a:ext cx="12192000" cy="67266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F9C65-567F-8A8F-497A-7B96AD44C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744"/>
            <a:ext cx="10331669" cy="79293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Overview of approach -- Dynamic Knowledge Collector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A5AF4-63DA-E9AA-A979-63BCF7EAC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1724"/>
            <a:ext cx="7234877" cy="4600594"/>
          </a:xfrm>
        </p:spPr>
        <p:txBody>
          <a:bodyPr>
            <a:normAutofit/>
          </a:bodyPr>
          <a:lstStyle/>
          <a:p>
            <a:pPr lvl="1"/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lvl="1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62D612-4536-B19F-46A7-60FFAE99EB2B}"/>
              </a:ext>
            </a:extLst>
          </p:cNvPr>
          <p:cNvSpPr txBox="1"/>
          <p:nvPr/>
        </p:nvSpPr>
        <p:spPr>
          <a:xfrm>
            <a:off x="221286" y="143728"/>
            <a:ext cx="116022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</a:rPr>
              <a:t>A dynamic knowledge collector is introduced to gather information across encoders of different modalities. It contains two parts: the text part and the image part.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27DE26C7-8437-BF48-1530-3A5E43497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851" y="1824861"/>
            <a:ext cx="6291150" cy="44979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7C574E-A9E3-A199-31BC-C91D72C741D9}"/>
              </a:ext>
            </a:extLst>
          </p:cNvPr>
          <p:cNvCxnSpPr>
            <a:cxnSpLocks/>
          </p:cNvCxnSpPr>
          <p:nvPr/>
        </p:nvCxnSpPr>
        <p:spPr>
          <a:xfrm flipH="1">
            <a:off x="6540322" y="2098095"/>
            <a:ext cx="1132230" cy="0"/>
          </a:xfrm>
          <a:prstGeom prst="straightConnector1">
            <a:avLst/>
          </a:prstGeom>
          <a:ln w="952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DBF249-E965-F6C1-2A83-12FB7B7FE1EE}"/>
              </a:ext>
            </a:extLst>
          </p:cNvPr>
          <p:cNvCxnSpPr>
            <a:cxnSpLocks/>
          </p:cNvCxnSpPr>
          <p:nvPr/>
        </p:nvCxnSpPr>
        <p:spPr>
          <a:xfrm flipH="1">
            <a:off x="7847168" y="5803947"/>
            <a:ext cx="1118156" cy="0"/>
          </a:xfrm>
          <a:prstGeom prst="straightConnector1">
            <a:avLst/>
          </a:prstGeom>
          <a:ln w="952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022DB3D-015D-EB08-A7FC-E612EFDEC04A}"/>
              </a:ext>
            </a:extLst>
          </p:cNvPr>
          <p:cNvSpPr txBox="1"/>
          <p:nvPr/>
        </p:nvSpPr>
        <p:spPr>
          <a:xfrm>
            <a:off x="8930712" y="5619281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5CD5D7-335E-F7E3-055E-232D007834D1}"/>
              </a:ext>
            </a:extLst>
          </p:cNvPr>
          <p:cNvSpPr txBox="1"/>
          <p:nvPr/>
        </p:nvSpPr>
        <p:spPr>
          <a:xfrm>
            <a:off x="7664807" y="1913429"/>
            <a:ext cx="102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035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AA906-B0B7-0855-2600-187BA56F1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71CC983-FC5E-C318-9C3B-9475741E8D23}"/>
              </a:ext>
            </a:extLst>
          </p:cNvPr>
          <p:cNvSpPr txBox="1"/>
          <p:nvPr/>
        </p:nvSpPr>
        <p:spPr>
          <a:xfrm>
            <a:off x="0" y="-24276"/>
            <a:ext cx="12192000" cy="67266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8F337-AE5F-1893-128C-5CD8D5F32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06020" cy="74824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Overview of approach -- Dynamic Knowledge Collector Text Part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50205-60A1-219C-5199-4C4FA032B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251724"/>
            <a:ext cx="4501661" cy="4549292"/>
          </a:xfrm>
        </p:spPr>
        <p:txBody>
          <a:bodyPr>
            <a:normAutofit/>
          </a:bodyPr>
          <a:lstStyle/>
          <a:p>
            <a:pPr lvl="1"/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lvl="1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9242A-D4CC-6114-7C32-33B305A97B5A}"/>
              </a:ext>
            </a:extLst>
          </p:cNvPr>
          <p:cNvSpPr txBox="1"/>
          <p:nvPr/>
        </p:nvSpPr>
        <p:spPr>
          <a:xfrm>
            <a:off x="194602" y="3568729"/>
            <a:ext cx="1180279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</a:rPr>
              <a:t>In the text branch, we initialize the </a:t>
            </a:r>
            <a:r>
              <a:rPr lang="en-US" sz="2400" b="1" dirty="0">
                <a:solidFill>
                  <a:srgbClr val="000000"/>
                </a:solidFill>
              </a:rPr>
              <a:t>learnable </a:t>
            </a:r>
            <a:r>
              <a:rPr lang="en-US" sz="2400" b="1" dirty="0">
                <a:solidFill>
                  <a:srgbClr val="000000"/>
                </a:solidFill>
                <a:effectLst/>
              </a:rPr>
              <a:t>text prompt tokens</a:t>
            </a:r>
            <a:r>
              <a:rPr lang="en-US" sz="2400" dirty="0">
                <a:solidFill>
                  <a:srgbClr val="000000"/>
                </a:solidFill>
                <a:effectLst/>
              </a:rPr>
              <a:t>. This text prompt conducts learnable prompt tuning in the text branch, enabling it to </a:t>
            </a:r>
            <a:r>
              <a:rPr lang="en-US" sz="2400" b="1" dirty="0">
                <a:solidFill>
                  <a:srgbClr val="000000"/>
                </a:solidFill>
                <a:effectLst/>
              </a:rPr>
              <a:t>absorb task-related knowledge</a:t>
            </a:r>
            <a:r>
              <a:rPr lang="en-US" sz="2400" dirty="0">
                <a:solidFill>
                  <a:srgbClr val="000000"/>
                </a:solidFill>
                <a:effectLst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</a:rPr>
              <a:t>Subsequently, this acquired knowledge will be integrated into the </a:t>
            </a:r>
            <a:r>
              <a:rPr lang="en-US" sz="2400" b="1" dirty="0">
                <a:solidFill>
                  <a:srgbClr val="000000"/>
                </a:solidFill>
                <a:effectLst/>
              </a:rPr>
              <a:t>multimodal prompt generator</a:t>
            </a:r>
            <a:r>
              <a:rPr lang="en-US" sz="2400" dirty="0">
                <a:solidFill>
                  <a:srgbClr val="000000"/>
                </a:solidFill>
                <a:effectLst/>
              </a:rPr>
              <a:t>, guiding the pre-trained point cloud encoder to specific few-shot learning tasks.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3CBA6327-F370-1BE6-6140-831BE0D6D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788" y="1083559"/>
            <a:ext cx="8406423" cy="231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31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60249-F0F0-1270-3726-452A07728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B6E8D2-306A-6B37-2FAB-548EB697A033}"/>
              </a:ext>
            </a:extLst>
          </p:cNvPr>
          <p:cNvSpPr txBox="1"/>
          <p:nvPr/>
        </p:nvSpPr>
        <p:spPr>
          <a:xfrm>
            <a:off x="0" y="-24276"/>
            <a:ext cx="12192000" cy="67266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5CD7A-3FBD-976C-1310-45879BB0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76"/>
            <a:ext cx="12106020" cy="74824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Overview of approach -- Dynamic Knowledge Collector Text Part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23346-8E39-A577-22E6-2DEAFCFC4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251724"/>
            <a:ext cx="4501661" cy="4549292"/>
          </a:xfrm>
        </p:spPr>
        <p:txBody>
          <a:bodyPr>
            <a:normAutofit/>
          </a:bodyPr>
          <a:lstStyle/>
          <a:p>
            <a:pPr lvl="1"/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pPr lvl="1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lvl="1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66EF0-C705-A5FE-8D34-A274870FCD9F}"/>
              </a:ext>
            </a:extLst>
          </p:cNvPr>
          <p:cNvSpPr txBox="1"/>
          <p:nvPr/>
        </p:nvSpPr>
        <p:spPr>
          <a:xfrm>
            <a:off x="545606" y="3568730"/>
            <a:ext cx="111007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</a:rPr>
              <a:t>In the image branch, considering the flexibility of images, our purpose is to dynamically leverage image information into the point</a:t>
            </a:r>
            <a:r>
              <a:rPr lang="zh-CN" altLang="en-US" sz="240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</a:rPr>
              <a:t>cloud branch to enhance the generation of point prompts by its additional data-related knowledge. 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</a:rPr>
              <a:t>we utilize the image</a:t>
            </a:r>
            <a:r>
              <a:rPr lang="zh-CN" altLang="en-US" sz="240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</a:rPr>
              <a:t>features processed by a pre-trained vision encoder and</a:t>
            </a:r>
            <a:r>
              <a:rPr lang="zh-CN" altLang="en-US" sz="240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</a:rPr>
              <a:t>directly use it as a part of inputs for point prompt generation.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diagram of a map&#10;&#10;Description automatically generated">
            <a:extLst>
              <a:ext uri="{FF2B5EF4-FFF2-40B4-BE49-F238E27FC236}">
                <a16:creationId xmlns:a16="http://schemas.microsoft.com/office/drawing/2014/main" id="{F7EC44BB-0FF6-A65F-D923-CC5670667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269" y="886083"/>
            <a:ext cx="8651461" cy="267066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D2DC55-B7B0-5B59-8C51-59D33BEAD380}"/>
              </a:ext>
            </a:extLst>
          </p:cNvPr>
          <p:cNvCxnSpPr>
            <a:cxnSpLocks/>
          </p:cNvCxnSpPr>
          <p:nvPr/>
        </p:nvCxnSpPr>
        <p:spPr>
          <a:xfrm flipV="1">
            <a:off x="9007299" y="824713"/>
            <a:ext cx="0" cy="7271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504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6135</TotalTime>
  <Words>1103</Words>
  <Application>Microsoft Macintosh PowerPoint</Application>
  <PresentationFormat>Widescreen</PresentationFormat>
  <Paragraphs>116</Paragraphs>
  <Slides>16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-apple-system</vt:lpstr>
      <vt:lpstr>Aptos</vt:lpstr>
      <vt:lpstr>Aptos Display</vt:lpstr>
      <vt:lpstr>Arial</vt:lpstr>
      <vt:lpstr>Helvetica</vt:lpstr>
      <vt:lpstr>Open Sans</vt:lpstr>
      <vt:lpstr>Wingdings</vt:lpstr>
      <vt:lpstr>Office Theme</vt:lpstr>
      <vt:lpstr>PowerPoint Presentation</vt:lpstr>
      <vt:lpstr>Outline</vt:lpstr>
      <vt:lpstr>Background</vt:lpstr>
      <vt:lpstr>Motivation --VLM-Guided Point Cloud Model</vt:lpstr>
      <vt:lpstr>Motivation -- Few-shot Learning in Point Cloud Model</vt:lpstr>
      <vt:lpstr>Overview of approach -- Dynamic Multimodal Prompt Tuning (DMMPT) </vt:lpstr>
      <vt:lpstr>Overview of approach -- Dynamic Knowledge Collector</vt:lpstr>
      <vt:lpstr>Overview of approach -- Dynamic Knowledge Collector Text Part</vt:lpstr>
      <vt:lpstr>Overview of approach -- Dynamic Knowledge Collector Text Part</vt:lpstr>
      <vt:lpstr>Overview of approach -- Dynamic Multimodal Prompt Generation</vt:lpstr>
      <vt:lpstr>Experiments</vt:lpstr>
      <vt:lpstr>Experiments</vt:lpstr>
      <vt:lpstr>Experiments</vt:lpstr>
      <vt:lpstr>Experiments: Qualitative Analysis of DMMPT</vt:lpstr>
      <vt:lpstr>Conclusion</vt:lpstr>
      <vt:lpstr>Q&amp;A  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Eminent</dc:creator>
  <cp:lastModifiedBy>Eminent</cp:lastModifiedBy>
  <cp:revision>10</cp:revision>
  <dcterms:created xsi:type="dcterms:W3CDTF">2024-10-02T10:31:42Z</dcterms:created>
  <dcterms:modified xsi:type="dcterms:W3CDTF">2024-10-14T17:10:18Z</dcterms:modified>
</cp:coreProperties>
</file>